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9435F-05AA-4D38-9605-1BDB3052E7B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DDDE4-B2CB-4F68-A003-1C12AA2A659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5CE6E-8ACD-42EF-8E8B-62C15D487B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E49D1-DA26-4C49-97F8-1B86768B4C7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98E42-F7CF-49D1-92FA-E6127F4653E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ADB3D-CAAD-4329-B24D-85DC07F795D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2FE02-9342-4C4D-B876-B0DDE8BF4BA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A6DD8-DF0B-48CF-964F-788A6B2D596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329F3-AE8D-42D0-BA4D-F31D97EEE9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B071D-2213-454C-BF9D-02F217029D0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2C97F-4A02-4892-9052-7C2E424C3A5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E290A5-661D-4E7D-A61B-FD7BF2FEFAA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0" y="188913"/>
            <a:ext cx="9372600" cy="6119812"/>
            <a:chOff x="4738" y="2769"/>
            <a:chExt cx="7200" cy="4320"/>
          </a:xfrm>
        </p:grpSpPr>
        <p:sp>
          <p:nvSpPr>
            <p:cNvPr id="2124" name="AutoShape 76"/>
            <p:cNvSpPr>
              <a:spLocks noChangeAspect="1" noChangeArrowheads="1" noTextEdit="1"/>
            </p:cNvSpPr>
            <p:nvPr/>
          </p:nvSpPr>
          <p:spPr bwMode="auto">
            <a:xfrm>
              <a:off x="4738" y="2769"/>
              <a:ext cx="7200" cy="4320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it-IT"/>
            </a:p>
          </p:txBody>
        </p:sp>
        <p:sp>
          <p:nvSpPr>
            <p:cNvPr id="2123" name="Rectangle 75"/>
            <p:cNvSpPr>
              <a:spLocks noChangeArrowheads="1"/>
            </p:cNvSpPr>
            <p:nvPr/>
          </p:nvSpPr>
          <p:spPr bwMode="auto">
            <a:xfrm>
              <a:off x="6230" y="3298"/>
              <a:ext cx="791" cy="176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GND IN/OUT</a:t>
              </a:r>
              <a:endParaRPr lang="it-IT" sz="900"/>
            </a:p>
            <a:p>
              <a:pPr eaLnBrk="0" hangingPunct="0"/>
              <a:endParaRPr lang="it-IT"/>
            </a:p>
          </p:txBody>
        </p:sp>
        <p:sp>
          <p:nvSpPr>
            <p:cNvPr id="2122" name="Rectangle 74"/>
            <p:cNvSpPr>
              <a:spLocks noChangeArrowheads="1"/>
            </p:cNvSpPr>
            <p:nvPr/>
          </p:nvSpPr>
          <p:spPr bwMode="auto">
            <a:xfrm>
              <a:off x="6230" y="3474"/>
              <a:ext cx="791" cy="175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GND IN/OUT</a:t>
              </a:r>
              <a:endParaRPr lang="it-IT"/>
            </a:p>
          </p:txBody>
        </p:sp>
        <p:sp>
          <p:nvSpPr>
            <p:cNvPr id="2121" name="Rectangle 73"/>
            <p:cNvSpPr>
              <a:spLocks noChangeArrowheads="1"/>
            </p:cNvSpPr>
            <p:nvPr/>
          </p:nvSpPr>
          <p:spPr bwMode="auto">
            <a:xfrm>
              <a:off x="6230" y="3651"/>
              <a:ext cx="793" cy="174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GND IN/OUT</a:t>
              </a:r>
              <a:endParaRPr lang="it-IT"/>
            </a:p>
          </p:txBody>
        </p:sp>
        <p:sp>
          <p:nvSpPr>
            <p:cNvPr id="2120" name="Rectangle 72"/>
            <p:cNvSpPr>
              <a:spLocks noChangeArrowheads="1"/>
            </p:cNvSpPr>
            <p:nvPr/>
          </p:nvSpPr>
          <p:spPr bwMode="auto">
            <a:xfrm>
              <a:off x="6230" y="3827"/>
              <a:ext cx="793" cy="176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GND IN/OUT</a:t>
              </a:r>
              <a:endParaRPr lang="it-IT"/>
            </a:p>
          </p:txBody>
        </p:sp>
        <p:sp>
          <p:nvSpPr>
            <p:cNvPr id="2119" name="Rectangle 71"/>
            <p:cNvSpPr>
              <a:spLocks noChangeArrowheads="1"/>
            </p:cNvSpPr>
            <p:nvPr/>
          </p:nvSpPr>
          <p:spPr bwMode="auto">
            <a:xfrm>
              <a:off x="6230" y="4003"/>
              <a:ext cx="791" cy="176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GND IN/OUT</a:t>
              </a:r>
              <a:endParaRPr lang="it-IT"/>
            </a:p>
          </p:txBody>
        </p:sp>
        <p:sp>
          <p:nvSpPr>
            <p:cNvPr id="2118" name="Rectangle 70"/>
            <p:cNvSpPr>
              <a:spLocks noChangeArrowheads="1"/>
            </p:cNvSpPr>
            <p:nvPr/>
          </p:nvSpPr>
          <p:spPr bwMode="auto">
            <a:xfrm>
              <a:off x="6230" y="4180"/>
              <a:ext cx="796" cy="174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GND IN/OUT</a:t>
              </a:r>
              <a:endParaRPr lang="it-IT"/>
            </a:p>
          </p:txBody>
        </p:sp>
        <p:sp>
          <p:nvSpPr>
            <p:cNvPr id="2117" name="Text Box 69"/>
            <p:cNvSpPr txBox="1">
              <a:spLocks noChangeArrowheads="1"/>
            </p:cNvSpPr>
            <p:nvPr/>
          </p:nvSpPr>
          <p:spPr bwMode="auto">
            <a:xfrm>
              <a:off x="5967" y="2857"/>
              <a:ext cx="1229" cy="353"/>
            </a:xfrm>
            <a:prstGeom prst="rect">
              <a:avLst/>
            </a:prstGeom>
            <a:solidFill>
              <a:srgbClr val="00FF00">
                <a:alpha val="10001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Morsettiera d’appoggio per Negativo batteria , massa telaio e *24 Volt chiave quadro</a:t>
              </a:r>
              <a:endParaRPr lang="it-IT"/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6055" y="3298"/>
              <a:ext cx="1" cy="88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5" name="Line 67"/>
            <p:cNvSpPr>
              <a:spLocks noChangeShapeType="1"/>
            </p:cNvSpPr>
            <p:nvPr/>
          </p:nvSpPr>
          <p:spPr bwMode="auto">
            <a:xfrm>
              <a:off x="6055" y="4180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4" name="Line 66"/>
            <p:cNvSpPr>
              <a:spLocks noChangeShapeType="1"/>
            </p:cNvSpPr>
            <p:nvPr/>
          </p:nvSpPr>
          <p:spPr bwMode="auto">
            <a:xfrm>
              <a:off x="6055" y="4003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3" name="Line 65"/>
            <p:cNvSpPr>
              <a:spLocks noChangeShapeType="1"/>
            </p:cNvSpPr>
            <p:nvPr/>
          </p:nvSpPr>
          <p:spPr bwMode="auto">
            <a:xfrm>
              <a:off x="6055" y="3827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2" name="Line 64"/>
            <p:cNvSpPr>
              <a:spLocks noChangeShapeType="1"/>
            </p:cNvSpPr>
            <p:nvPr/>
          </p:nvSpPr>
          <p:spPr bwMode="auto">
            <a:xfrm>
              <a:off x="6055" y="3651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1" name="Line 63"/>
            <p:cNvSpPr>
              <a:spLocks noChangeShapeType="1"/>
            </p:cNvSpPr>
            <p:nvPr/>
          </p:nvSpPr>
          <p:spPr bwMode="auto">
            <a:xfrm>
              <a:off x="6055" y="3474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0" name="Text Box 62"/>
            <p:cNvSpPr txBox="1">
              <a:spLocks noChangeArrowheads="1"/>
            </p:cNvSpPr>
            <p:nvPr/>
          </p:nvSpPr>
          <p:spPr bwMode="auto">
            <a:xfrm>
              <a:off x="4914" y="3298"/>
              <a:ext cx="966" cy="264"/>
            </a:xfrm>
            <a:prstGeom prst="rect">
              <a:avLst/>
            </a:prstGeom>
            <a:solidFill>
              <a:srgbClr val="00FF00">
                <a:alpha val="10001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Negativo Batteria </a:t>
              </a:r>
              <a:endParaRPr lang="it-IT" sz="900"/>
            </a:p>
            <a:p>
              <a:pPr eaLnBrk="0" hangingPunct="0"/>
              <a:r>
                <a:rPr lang="it-IT" sz="800">
                  <a:cs typeface="Times New Roman" pitchFamily="18" charset="0"/>
                </a:rPr>
                <a:t>Sez.  6mmq</a:t>
              </a:r>
              <a:endParaRPr lang="it-IT" sz="900"/>
            </a:p>
            <a:p>
              <a:pPr eaLnBrk="0" hangingPunct="0"/>
              <a:endParaRPr lang="it-IT"/>
            </a:p>
          </p:txBody>
        </p:sp>
        <p:sp>
          <p:nvSpPr>
            <p:cNvPr id="2109" name="Line 61"/>
            <p:cNvSpPr>
              <a:spLocks noChangeShapeType="1"/>
            </p:cNvSpPr>
            <p:nvPr/>
          </p:nvSpPr>
          <p:spPr bwMode="auto">
            <a:xfrm>
              <a:off x="6055" y="3298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>
              <a:off x="4826" y="6472"/>
              <a:ext cx="878" cy="527"/>
            </a:xfrm>
            <a:prstGeom prst="rect">
              <a:avLst/>
            </a:prstGeom>
            <a:solidFill>
              <a:srgbClr val="00FF00">
                <a:alpha val="10001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1000">
                  <a:cs typeface="Times New Roman" pitchFamily="18" charset="0"/>
                </a:rPr>
                <a:t>Predisposizione a carico del fornitore del mezzo</a:t>
              </a:r>
              <a:endParaRPr lang="it-IT" sz="900"/>
            </a:p>
            <a:p>
              <a:pPr eaLnBrk="0" hangingPunct="0"/>
              <a:endParaRPr lang="it-IT"/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6318" y="6648"/>
              <a:ext cx="880" cy="351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Fornitura a carico del fornitore </a:t>
              </a:r>
              <a:endParaRPr lang="it-IT"/>
            </a:p>
          </p:txBody>
        </p:sp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6232" y="4973"/>
              <a:ext cx="789" cy="173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Segnale porta 1</a:t>
              </a:r>
              <a:endParaRPr lang="it-IT"/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6232" y="5146"/>
              <a:ext cx="789" cy="17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Segnale porta 2</a:t>
              </a:r>
              <a:endParaRPr lang="it-IT"/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6232" y="5325"/>
              <a:ext cx="791" cy="175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Segnale porta 3</a:t>
              </a:r>
              <a:endParaRPr lang="it-IT"/>
            </a:p>
          </p:txBody>
        </p:sp>
        <p:sp>
          <p:nvSpPr>
            <p:cNvPr id="2103" name="Rectangle 55"/>
            <p:cNvSpPr>
              <a:spLocks noChangeArrowheads="1"/>
            </p:cNvSpPr>
            <p:nvPr/>
          </p:nvSpPr>
          <p:spPr bwMode="auto">
            <a:xfrm>
              <a:off x="6232" y="5502"/>
              <a:ext cx="791" cy="173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Odometro</a:t>
              </a:r>
              <a:endParaRPr lang="it-IT"/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6232" y="5675"/>
              <a:ext cx="789" cy="178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1000">
                  <a:cs typeface="Times New Roman" pitchFamily="18" charset="0"/>
                </a:rPr>
                <a:t>Retromarcia</a:t>
              </a:r>
              <a:endParaRPr lang="it-IT"/>
            </a:p>
          </p:txBody>
        </p:sp>
        <p:sp>
          <p:nvSpPr>
            <p:cNvPr id="2101" name="Rectangle 53"/>
            <p:cNvSpPr>
              <a:spLocks noChangeArrowheads="1"/>
            </p:cNvSpPr>
            <p:nvPr/>
          </p:nvSpPr>
          <p:spPr bwMode="auto">
            <a:xfrm>
              <a:off x="6232" y="5854"/>
              <a:ext cx="794" cy="175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All. Temp. Olio</a:t>
              </a:r>
              <a:endParaRPr lang="it-IT"/>
            </a:p>
          </p:txBody>
        </p:sp>
        <p:sp>
          <p:nvSpPr>
            <p:cNvPr id="2100" name="Text Box 52"/>
            <p:cNvSpPr txBox="1">
              <a:spLocks noChangeArrowheads="1"/>
            </p:cNvSpPr>
            <p:nvPr/>
          </p:nvSpPr>
          <p:spPr bwMode="auto">
            <a:xfrm>
              <a:off x="5967" y="4617"/>
              <a:ext cx="1231" cy="265"/>
            </a:xfrm>
            <a:prstGeom prst="rect">
              <a:avLst/>
            </a:prstGeom>
            <a:solidFill>
              <a:srgbClr val="00FF00">
                <a:alpha val="10001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Morsettiera d’appoggio per  segnali AVM</a:t>
              </a:r>
              <a:endParaRPr lang="it-IT"/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>
              <a:off x="6232" y="6031"/>
              <a:ext cx="794" cy="173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All. Pressione Olio</a:t>
              </a:r>
              <a:endParaRPr lang="it-IT"/>
            </a:p>
          </p:txBody>
        </p:sp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>
              <a:off x="4826" y="3651"/>
              <a:ext cx="122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>
              <a:off x="5001" y="5060"/>
              <a:ext cx="12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5001" y="5238"/>
              <a:ext cx="12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>
              <a:off x="5001" y="5413"/>
              <a:ext cx="12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5001" y="5589"/>
              <a:ext cx="12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5001" y="5764"/>
              <a:ext cx="12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>
              <a:off x="5001" y="5940"/>
              <a:ext cx="12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5001" y="6116"/>
              <a:ext cx="12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90" name="Text Box 42"/>
            <p:cNvSpPr txBox="1">
              <a:spLocks noChangeArrowheads="1"/>
            </p:cNvSpPr>
            <p:nvPr/>
          </p:nvSpPr>
          <p:spPr bwMode="auto">
            <a:xfrm>
              <a:off x="4915" y="4705"/>
              <a:ext cx="964" cy="266"/>
            </a:xfrm>
            <a:prstGeom prst="rect">
              <a:avLst/>
            </a:prstGeom>
            <a:solidFill>
              <a:srgbClr val="00FF00">
                <a:alpha val="10001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Predisposizione</a:t>
              </a:r>
              <a:r>
                <a:rPr lang="it-IT" sz="1000">
                  <a:cs typeface="Times New Roman" pitchFamily="18" charset="0"/>
                </a:rPr>
                <a:t> </a:t>
              </a:r>
              <a:r>
                <a:rPr lang="it-IT" sz="800">
                  <a:cs typeface="Times New Roman" pitchFamily="18" charset="0"/>
                </a:rPr>
                <a:t>autobus sez .0,50mmq</a:t>
              </a:r>
              <a:endParaRPr lang="it-IT"/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>
              <a:off x="9304" y="5061"/>
              <a:ext cx="1" cy="13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oval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6926" y="5976"/>
              <a:ext cx="1" cy="17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 flipH="1">
              <a:off x="9304" y="6384"/>
              <a:ext cx="201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oval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6" name="Text Box 38"/>
            <p:cNvSpPr txBox="1">
              <a:spLocks noChangeArrowheads="1"/>
            </p:cNvSpPr>
            <p:nvPr/>
          </p:nvSpPr>
          <p:spPr bwMode="auto">
            <a:xfrm>
              <a:off x="8777" y="5061"/>
              <a:ext cx="351" cy="1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1000" b="1">
                  <a:cs typeface="Times New Roman" pitchFamily="18" charset="0"/>
                </a:rPr>
                <a:t>Volt</a:t>
              </a:r>
              <a:endParaRPr lang="it-IT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 flipV="1">
              <a:off x="9304" y="6296"/>
              <a:ext cx="88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 flipV="1">
              <a:off x="9567" y="6296"/>
              <a:ext cx="351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>
              <a:off x="9392" y="5590"/>
              <a:ext cx="175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 flipV="1">
              <a:off x="9392" y="5590"/>
              <a:ext cx="1" cy="7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 flipV="1">
              <a:off x="9567" y="5590"/>
              <a:ext cx="1" cy="7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 flipV="1">
              <a:off x="9918" y="5590"/>
              <a:ext cx="1" cy="7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 flipV="1">
              <a:off x="10094" y="5590"/>
              <a:ext cx="1" cy="7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10621" y="6296"/>
              <a:ext cx="439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8865" y="5590"/>
              <a:ext cx="352" cy="1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600" b="1">
                  <a:cs typeface="Times New Roman" pitchFamily="18" charset="0"/>
                </a:rPr>
                <a:t>&gt; 8</a:t>
              </a:r>
              <a:r>
                <a:rPr lang="it-IT" sz="800" b="1">
                  <a:cs typeface="Times New Roman" pitchFamily="18" charset="0"/>
                </a:rPr>
                <a:t> </a:t>
              </a:r>
              <a:r>
                <a:rPr lang="it-IT" sz="600" b="1">
                  <a:cs typeface="Times New Roman" pitchFamily="18" charset="0"/>
                </a:rPr>
                <a:t>Volt</a:t>
              </a:r>
              <a:endParaRPr lang="it-IT"/>
            </a:p>
          </p:txBody>
        </p:sp>
        <p:sp>
          <p:nvSpPr>
            <p:cNvPr id="2076" name="Text Box 28"/>
            <p:cNvSpPr txBox="1">
              <a:spLocks noChangeArrowheads="1"/>
            </p:cNvSpPr>
            <p:nvPr/>
          </p:nvSpPr>
          <p:spPr bwMode="auto">
            <a:xfrm>
              <a:off x="8865" y="6119"/>
              <a:ext cx="352" cy="1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600" b="1">
                  <a:cs typeface="Times New Roman" pitchFamily="18" charset="0"/>
                </a:rPr>
                <a:t>&lt; 1</a:t>
              </a:r>
              <a:r>
                <a:rPr lang="it-IT" sz="800" b="1">
                  <a:cs typeface="Times New Roman" pitchFamily="18" charset="0"/>
                </a:rPr>
                <a:t> </a:t>
              </a:r>
              <a:r>
                <a:rPr lang="it-IT" sz="600" b="1">
                  <a:cs typeface="Times New Roman" pitchFamily="18" charset="0"/>
                </a:rPr>
                <a:t>Volt</a:t>
              </a:r>
              <a:endParaRPr lang="it-IT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>
              <a:off x="9918" y="5590"/>
              <a:ext cx="175" cy="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 flipV="1">
              <a:off x="10094" y="6296"/>
              <a:ext cx="351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 flipV="1">
              <a:off x="10445" y="5590"/>
              <a:ext cx="1" cy="7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10445" y="5590"/>
              <a:ext cx="175" cy="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flipV="1">
              <a:off x="10621" y="5590"/>
              <a:ext cx="1" cy="7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10006" y="6472"/>
              <a:ext cx="1318" cy="1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1000" b="1">
                  <a:cs typeface="Times New Roman" pitchFamily="18" charset="0"/>
                </a:rPr>
                <a:t>Totale 8 impulsi /mt</a:t>
              </a:r>
              <a:endParaRPr lang="it-IT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9216" y="5590"/>
              <a:ext cx="19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9216" y="6296"/>
              <a:ext cx="19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 flipV="1">
              <a:off x="9392" y="5326"/>
              <a:ext cx="1" cy="11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 flipV="1">
              <a:off x="9918" y="5326"/>
              <a:ext cx="1" cy="11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9567" y="5326"/>
              <a:ext cx="1" cy="10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9392" y="6472"/>
              <a:ext cx="526" cy="1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800" b="1">
                  <a:cs typeface="Times New Roman" pitchFamily="18" charset="0"/>
                </a:rPr>
                <a:t>1 impulso</a:t>
              </a:r>
              <a:endParaRPr lang="it-IT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10094" y="5061"/>
              <a:ext cx="352" cy="1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600">
                  <a:cs typeface="Times New Roman" pitchFamily="18" charset="0"/>
                </a:rPr>
                <a:t>&gt;20%</a:t>
              </a:r>
              <a:endParaRPr lang="it-IT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9567" y="5149"/>
              <a:ext cx="527" cy="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 flipV="1">
              <a:off x="9392" y="5149"/>
              <a:ext cx="702" cy="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8601" y="4620"/>
              <a:ext cx="3074" cy="2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8953" y="4709"/>
              <a:ext cx="2458" cy="1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1000" b="1">
                  <a:cs typeface="Times New Roman" pitchFamily="18" charset="0"/>
                </a:rPr>
                <a:t>Specifiche segnale odometrico</a:t>
              </a:r>
              <a:endParaRPr lang="it-IT"/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8601" y="2945"/>
              <a:ext cx="3074" cy="15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 sz="1000" b="1">
                <a:cs typeface="Times New Roman" pitchFamily="18" charset="0"/>
              </a:endParaRPr>
            </a:p>
            <a:p>
              <a:endParaRPr lang="it-IT" sz="1000" b="1">
                <a:cs typeface="Times New Roman" pitchFamily="18" charset="0"/>
              </a:endParaRPr>
            </a:p>
            <a:p>
              <a:endParaRPr lang="it-IT" sz="1000" b="1">
                <a:cs typeface="Times New Roman" pitchFamily="18" charset="0"/>
              </a:endParaRPr>
            </a:p>
            <a:p>
              <a:endParaRPr lang="it-IT" sz="1000" b="1">
                <a:cs typeface="Times New Roman" pitchFamily="18" charset="0"/>
              </a:endParaRPr>
            </a:p>
            <a:p>
              <a:endParaRPr lang="it-IT" sz="1000" b="1">
                <a:cs typeface="Times New Roman" pitchFamily="18" charset="0"/>
              </a:endParaRPr>
            </a:p>
            <a:p>
              <a:r>
                <a:rPr lang="it-IT" sz="1000" b="1">
                  <a:cs typeface="Times New Roman" pitchFamily="18" charset="0"/>
                </a:rPr>
                <a:t>Segnale porte : +24 Volt porta aperta </a:t>
              </a:r>
              <a:endParaRPr lang="it-IT" sz="900"/>
            </a:p>
            <a:p>
              <a:pPr eaLnBrk="0" hangingPunct="0"/>
              <a:r>
                <a:rPr lang="it-IT" sz="1000" b="1">
                  <a:cs typeface="Times New Roman" pitchFamily="18" charset="0"/>
                </a:rPr>
                <a:t>Segnale odometro : Vedi diagramma </a:t>
              </a:r>
              <a:endParaRPr lang="it-IT" sz="900"/>
            </a:p>
            <a:p>
              <a:pPr eaLnBrk="0" hangingPunct="0"/>
              <a:r>
                <a:rPr lang="it-IT" sz="1000" b="1">
                  <a:cs typeface="Times New Roman" pitchFamily="18" charset="0"/>
                </a:rPr>
                <a:t>Segnale retromarcia : +24 Volt retro inserita</a:t>
              </a:r>
              <a:endParaRPr lang="it-IT" sz="900"/>
            </a:p>
            <a:p>
              <a:pPr eaLnBrk="0" hangingPunct="0"/>
              <a:r>
                <a:rPr lang="it-IT" sz="1000" b="1">
                  <a:cs typeface="Times New Roman" pitchFamily="18" charset="0"/>
                </a:rPr>
                <a:t>Segnale allarme pressione olio : +24 Volt presenza allarme</a:t>
              </a:r>
              <a:endParaRPr lang="it-IT" sz="900"/>
            </a:p>
            <a:p>
              <a:pPr eaLnBrk="0" hangingPunct="0"/>
              <a:r>
                <a:rPr lang="it-IT" sz="1000" b="1">
                  <a:cs typeface="Times New Roman" pitchFamily="18" charset="0"/>
                </a:rPr>
                <a:t>Segnale allarme temperatura olio : +24 Volt presenza allarme</a:t>
              </a:r>
              <a:endParaRPr lang="it-IT" sz="900"/>
            </a:p>
            <a:p>
              <a:pPr eaLnBrk="0" hangingPunct="0"/>
              <a:r>
                <a:rPr lang="it-IT" sz="1000" b="1">
                  <a:cs typeface="Times New Roman" pitchFamily="18" charset="0"/>
                </a:rPr>
                <a:t>Segnale allarme Temperatura acqua : +24 Volt presenza allarme</a:t>
              </a:r>
              <a:endParaRPr lang="it-IT" sz="900"/>
            </a:p>
            <a:p>
              <a:pPr eaLnBrk="0" hangingPunct="0"/>
              <a:r>
                <a:rPr lang="it-IT" sz="1000" b="1">
                  <a:cs typeface="Times New Roman" pitchFamily="18" charset="0"/>
                </a:rPr>
                <a:t>Tutti i segnali dovranno essere a 0 Volt in condizione normale </a:t>
              </a:r>
              <a:endParaRPr lang="it-IT"/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8953" y="3033"/>
              <a:ext cx="2370" cy="1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1200"/>
                <a:t>Specifiche segnali AVM</a:t>
              </a: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6231" y="6207"/>
              <a:ext cx="793" cy="172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All. Temp. Acqua</a:t>
              </a:r>
              <a:endParaRPr lang="it-IT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5001" y="6296"/>
              <a:ext cx="123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6231" y="4356"/>
              <a:ext cx="796" cy="174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it-IT" sz="800">
                  <a:cs typeface="Times New Roman" pitchFamily="18" charset="0"/>
                </a:rPr>
                <a:t>+24Vchiave quadro</a:t>
              </a:r>
              <a:endParaRPr lang="it-IT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4826" y="4444"/>
              <a:ext cx="140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114300" y="-3095625"/>
            <a:ext cx="9144000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endParaRPr lang="it-IT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114300" y="-3095625"/>
            <a:ext cx="9144000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114300" y="23383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166</Words>
  <Application>Microsoft Office PowerPoint</Application>
  <PresentationFormat>Presentazione su schermo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Struttura predefinita</vt:lpstr>
      <vt:lpstr>Diapositiva 1</vt:lpstr>
    </vt:vector>
  </TitlesOfParts>
  <Company>Brescia Mobilita'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bm710194</dc:creator>
  <cp:lastModifiedBy>bt300779</cp:lastModifiedBy>
  <cp:revision>2</cp:revision>
  <dcterms:created xsi:type="dcterms:W3CDTF">2007-11-22T15:21:20Z</dcterms:created>
  <dcterms:modified xsi:type="dcterms:W3CDTF">2016-06-28T15:02:18Z</dcterms:modified>
</cp:coreProperties>
</file>